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0"/>
  </p:notesMasterIdLst>
  <p:sldIdLst>
    <p:sldId id="256" r:id="rId2"/>
    <p:sldId id="257" r:id="rId3"/>
    <p:sldId id="258" r:id="rId4"/>
    <p:sldId id="259" r:id="rId5"/>
    <p:sldId id="260" r:id="rId6"/>
    <p:sldId id="261" r:id="rId7"/>
    <p:sldId id="262" r:id="rId8"/>
    <p:sldId id="264" r:id="rId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4" d="100"/>
          <a:sy n="84" d="100"/>
        </p:scale>
        <p:origin x="-72" y="-498"/>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9BB70C3-D4B5-4006-BB06-1C1DDDD62F95}" type="datetimeFigureOut">
              <a:rPr lang="en-US" smtClean="0"/>
              <a:t>11/22/2013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75A219C-3DBE-4B50-9154-87268E308069}" type="slidenum">
              <a:rPr lang="en-US" smtClean="0"/>
              <a:t>‹#›</a:t>
            </a:fld>
            <a:endParaRPr lang="en-US"/>
          </a:p>
        </p:txBody>
      </p:sp>
    </p:spTree>
    <p:extLst>
      <p:ext uri="{BB962C8B-B14F-4D97-AF65-F5344CB8AC3E}">
        <p14:creationId xmlns:p14="http://schemas.microsoft.com/office/powerpoint/2010/main" val="123982299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75A219C-3DBE-4B50-9154-87268E308069}" type="slidenum">
              <a:rPr lang="en-US" smtClean="0"/>
              <a:t>1</a:t>
            </a:fld>
            <a:endParaRPr lang="en-US"/>
          </a:p>
        </p:txBody>
      </p:sp>
    </p:spTree>
    <p:extLst>
      <p:ext uri="{BB962C8B-B14F-4D97-AF65-F5344CB8AC3E}">
        <p14:creationId xmlns:p14="http://schemas.microsoft.com/office/powerpoint/2010/main" val="177211967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0EE6874F-064D-4CBF-B0FB-365DF6DAD34C}" type="datetimeFigureOut">
              <a:rPr lang="en-US" smtClean="0"/>
              <a:t>11/22/2013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7908FB4-412B-4A58-B629-F262567B17A7}" type="slidenum">
              <a:rPr lang="en-US" smtClean="0"/>
              <a:t>‹#›</a:t>
            </a:fld>
            <a:endParaRPr lang="en-US"/>
          </a:p>
        </p:txBody>
      </p:sp>
    </p:spTree>
    <p:extLst>
      <p:ext uri="{BB962C8B-B14F-4D97-AF65-F5344CB8AC3E}">
        <p14:creationId xmlns:p14="http://schemas.microsoft.com/office/powerpoint/2010/main" val="338819643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EE6874F-064D-4CBF-B0FB-365DF6DAD34C}" type="datetimeFigureOut">
              <a:rPr lang="en-US" smtClean="0"/>
              <a:t>11/22/2013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7908FB4-412B-4A58-B629-F262567B17A7}" type="slidenum">
              <a:rPr lang="en-US" smtClean="0"/>
              <a:t>‹#›</a:t>
            </a:fld>
            <a:endParaRPr lang="en-US"/>
          </a:p>
        </p:txBody>
      </p:sp>
    </p:spTree>
    <p:extLst>
      <p:ext uri="{BB962C8B-B14F-4D97-AF65-F5344CB8AC3E}">
        <p14:creationId xmlns:p14="http://schemas.microsoft.com/office/powerpoint/2010/main" val="398077350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EE6874F-064D-4CBF-B0FB-365DF6DAD34C}" type="datetimeFigureOut">
              <a:rPr lang="en-US" smtClean="0"/>
              <a:t>11/22/2013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7908FB4-412B-4A58-B629-F262567B17A7}" type="slidenum">
              <a:rPr lang="en-US" smtClean="0"/>
              <a:t>‹#›</a:t>
            </a:fld>
            <a:endParaRPr lang="en-US"/>
          </a:p>
        </p:txBody>
      </p:sp>
    </p:spTree>
    <p:extLst>
      <p:ext uri="{BB962C8B-B14F-4D97-AF65-F5344CB8AC3E}">
        <p14:creationId xmlns:p14="http://schemas.microsoft.com/office/powerpoint/2010/main" val="157765059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EE6874F-064D-4CBF-B0FB-365DF6DAD34C}" type="datetimeFigureOut">
              <a:rPr lang="en-US" smtClean="0"/>
              <a:t>11/22/2013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7908FB4-412B-4A58-B629-F262567B17A7}" type="slidenum">
              <a:rPr lang="en-US" smtClean="0"/>
              <a:t>‹#›</a:t>
            </a:fld>
            <a:endParaRPr lang="en-US"/>
          </a:p>
        </p:txBody>
      </p:sp>
    </p:spTree>
    <p:extLst>
      <p:ext uri="{BB962C8B-B14F-4D97-AF65-F5344CB8AC3E}">
        <p14:creationId xmlns:p14="http://schemas.microsoft.com/office/powerpoint/2010/main" val="181874747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EE6874F-064D-4CBF-B0FB-365DF6DAD34C}" type="datetimeFigureOut">
              <a:rPr lang="en-US" smtClean="0"/>
              <a:t>11/22/2013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7908FB4-412B-4A58-B629-F262567B17A7}" type="slidenum">
              <a:rPr lang="en-US" smtClean="0"/>
              <a:t>‹#›</a:t>
            </a:fld>
            <a:endParaRPr lang="en-US"/>
          </a:p>
        </p:txBody>
      </p:sp>
    </p:spTree>
    <p:extLst>
      <p:ext uri="{BB962C8B-B14F-4D97-AF65-F5344CB8AC3E}">
        <p14:creationId xmlns:p14="http://schemas.microsoft.com/office/powerpoint/2010/main" val="300523077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0EE6874F-064D-4CBF-B0FB-365DF6DAD34C}" type="datetimeFigureOut">
              <a:rPr lang="en-US" smtClean="0"/>
              <a:t>11/22/2013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7908FB4-412B-4A58-B629-F262567B17A7}" type="slidenum">
              <a:rPr lang="en-US" smtClean="0"/>
              <a:t>‹#›</a:t>
            </a:fld>
            <a:endParaRPr lang="en-US"/>
          </a:p>
        </p:txBody>
      </p:sp>
    </p:spTree>
    <p:extLst>
      <p:ext uri="{BB962C8B-B14F-4D97-AF65-F5344CB8AC3E}">
        <p14:creationId xmlns:p14="http://schemas.microsoft.com/office/powerpoint/2010/main" val="218131893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0EE6874F-064D-4CBF-B0FB-365DF6DAD34C}" type="datetimeFigureOut">
              <a:rPr lang="en-US" smtClean="0"/>
              <a:t>11/22/2013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7908FB4-412B-4A58-B629-F262567B17A7}" type="slidenum">
              <a:rPr lang="en-US" smtClean="0"/>
              <a:t>‹#›</a:t>
            </a:fld>
            <a:endParaRPr lang="en-US"/>
          </a:p>
        </p:txBody>
      </p:sp>
    </p:spTree>
    <p:extLst>
      <p:ext uri="{BB962C8B-B14F-4D97-AF65-F5344CB8AC3E}">
        <p14:creationId xmlns:p14="http://schemas.microsoft.com/office/powerpoint/2010/main" val="234080105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0EE6874F-064D-4CBF-B0FB-365DF6DAD34C}" type="datetimeFigureOut">
              <a:rPr lang="en-US" smtClean="0"/>
              <a:t>11/22/2013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7908FB4-412B-4A58-B629-F262567B17A7}" type="slidenum">
              <a:rPr lang="en-US" smtClean="0"/>
              <a:t>‹#›</a:t>
            </a:fld>
            <a:endParaRPr lang="en-US"/>
          </a:p>
        </p:txBody>
      </p:sp>
    </p:spTree>
    <p:extLst>
      <p:ext uri="{BB962C8B-B14F-4D97-AF65-F5344CB8AC3E}">
        <p14:creationId xmlns:p14="http://schemas.microsoft.com/office/powerpoint/2010/main" val="182756264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EE6874F-064D-4CBF-B0FB-365DF6DAD34C}" type="datetimeFigureOut">
              <a:rPr lang="en-US" smtClean="0"/>
              <a:t>11/22/2013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7908FB4-412B-4A58-B629-F262567B17A7}" type="slidenum">
              <a:rPr lang="en-US" smtClean="0"/>
              <a:t>‹#›</a:t>
            </a:fld>
            <a:endParaRPr lang="en-US"/>
          </a:p>
        </p:txBody>
      </p:sp>
    </p:spTree>
    <p:extLst>
      <p:ext uri="{BB962C8B-B14F-4D97-AF65-F5344CB8AC3E}">
        <p14:creationId xmlns:p14="http://schemas.microsoft.com/office/powerpoint/2010/main" val="192110856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EE6874F-064D-4CBF-B0FB-365DF6DAD34C}" type="datetimeFigureOut">
              <a:rPr lang="en-US" smtClean="0"/>
              <a:t>11/22/2013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7908FB4-412B-4A58-B629-F262567B17A7}" type="slidenum">
              <a:rPr lang="en-US" smtClean="0"/>
              <a:t>‹#›</a:t>
            </a:fld>
            <a:endParaRPr lang="en-US"/>
          </a:p>
        </p:txBody>
      </p:sp>
    </p:spTree>
    <p:extLst>
      <p:ext uri="{BB962C8B-B14F-4D97-AF65-F5344CB8AC3E}">
        <p14:creationId xmlns:p14="http://schemas.microsoft.com/office/powerpoint/2010/main" val="292363339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EE6874F-064D-4CBF-B0FB-365DF6DAD34C}" type="datetimeFigureOut">
              <a:rPr lang="en-US" smtClean="0"/>
              <a:t>11/22/2013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7908FB4-412B-4A58-B629-F262567B17A7}" type="slidenum">
              <a:rPr lang="en-US" smtClean="0"/>
              <a:t>‹#›</a:t>
            </a:fld>
            <a:endParaRPr lang="en-US"/>
          </a:p>
        </p:txBody>
      </p:sp>
    </p:spTree>
    <p:extLst>
      <p:ext uri="{BB962C8B-B14F-4D97-AF65-F5344CB8AC3E}">
        <p14:creationId xmlns:p14="http://schemas.microsoft.com/office/powerpoint/2010/main" val="129696195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EE6874F-064D-4CBF-B0FB-365DF6DAD34C}" type="datetimeFigureOut">
              <a:rPr lang="en-US" smtClean="0"/>
              <a:t>11/22/2013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7908FB4-412B-4A58-B629-F262567B17A7}" type="slidenum">
              <a:rPr lang="en-US" smtClean="0"/>
              <a:t>‹#›</a:t>
            </a:fld>
            <a:endParaRPr lang="en-US"/>
          </a:p>
        </p:txBody>
      </p:sp>
    </p:spTree>
    <p:extLst>
      <p:ext uri="{BB962C8B-B14F-4D97-AF65-F5344CB8AC3E}">
        <p14:creationId xmlns:p14="http://schemas.microsoft.com/office/powerpoint/2010/main" val="22814154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hyperlink" Target="//upload.wikimedia.org/wikipedia/commons/d/d5/Day_14_Occupy_Wall_Street_September_30_2011_Shankbone_49.JPG"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8.wmf"/><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static.guim.co.uk/sys-images/Guardian/Pix/pictures/2011/9/19/1316431271351/Occupy-Wall-Street-Anti-B-007.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ctrTitle"/>
          </p:nvPr>
        </p:nvSpPr>
        <p:spPr/>
        <p:txBody>
          <a:bodyPr/>
          <a:lstStyle/>
          <a:p>
            <a:r>
              <a:rPr lang="en-US" dirty="0" smtClean="0">
                <a:solidFill>
                  <a:srgbClr val="FF0000"/>
                </a:solidFill>
                <a:latin typeface="Algerian" pitchFamily="82" charset="0"/>
              </a:rPr>
              <a:t>Occupy Wall Street</a:t>
            </a:r>
            <a:endParaRPr lang="en-US" dirty="0">
              <a:solidFill>
                <a:srgbClr val="FF0000"/>
              </a:solidFill>
              <a:latin typeface="Algerian" pitchFamily="82" charset="0"/>
            </a:endParaRPr>
          </a:p>
        </p:txBody>
      </p:sp>
      <p:sp>
        <p:nvSpPr>
          <p:cNvPr id="3" name="Subtitle 2"/>
          <p:cNvSpPr>
            <a:spLocks noGrp="1"/>
          </p:cNvSpPr>
          <p:nvPr>
            <p:ph type="subTitle" idx="1"/>
          </p:nvPr>
        </p:nvSpPr>
        <p:spPr/>
        <p:txBody>
          <a:bodyPr/>
          <a:lstStyle/>
          <a:p>
            <a:r>
              <a:rPr lang="en-US" dirty="0" smtClean="0">
                <a:solidFill>
                  <a:srgbClr val="FF0000"/>
                </a:solidFill>
              </a:rPr>
              <a:t>By: Jasmine Wright</a:t>
            </a:r>
          </a:p>
          <a:p>
            <a:r>
              <a:rPr lang="en-US" dirty="0" smtClean="0">
                <a:solidFill>
                  <a:srgbClr val="FF0000"/>
                </a:solidFill>
              </a:rPr>
              <a:t>&amp;</a:t>
            </a:r>
          </a:p>
          <a:p>
            <a:r>
              <a:rPr lang="en-US" dirty="0" smtClean="0">
                <a:solidFill>
                  <a:srgbClr val="FF0000"/>
                </a:solidFill>
              </a:rPr>
              <a:t>Davon Holmes</a:t>
            </a:r>
            <a:endParaRPr lang="en-US" dirty="0">
              <a:solidFill>
                <a:srgbClr val="FF0000"/>
              </a:solidFill>
            </a:endParaRPr>
          </a:p>
        </p:txBody>
      </p:sp>
    </p:spTree>
    <p:extLst>
      <p:ext uri="{BB962C8B-B14F-4D97-AF65-F5344CB8AC3E}">
        <p14:creationId xmlns:p14="http://schemas.microsoft.com/office/powerpoint/2010/main" val="4113031644"/>
      </p:ext>
    </p:extLst>
  </p:cSld>
  <p:clrMapOvr>
    <a:masterClrMapping/>
  </p:clrMapOvr>
  <p:transition spd="slow">
    <p:randomBar dir="vert"/>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Algerian" pitchFamily="82" charset="0"/>
              </a:rPr>
              <a:t>Time Line of events</a:t>
            </a:r>
            <a:endParaRPr lang="en-US" dirty="0">
              <a:latin typeface="Algerian" pitchFamily="82" charset="0"/>
            </a:endParaRPr>
          </a:p>
        </p:txBody>
      </p:sp>
      <p:sp>
        <p:nvSpPr>
          <p:cNvPr id="3" name="Content Placeholder 2"/>
          <p:cNvSpPr>
            <a:spLocks noGrp="1"/>
          </p:cNvSpPr>
          <p:nvPr>
            <p:ph idx="1"/>
          </p:nvPr>
        </p:nvSpPr>
        <p:spPr/>
        <p:txBody>
          <a:bodyPr>
            <a:normAutofit fontScale="92500"/>
          </a:bodyPr>
          <a:lstStyle/>
          <a:p>
            <a:pPr>
              <a:buFont typeface="Wingdings" pitchFamily="2" charset="2"/>
              <a:buChar char="Ø"/>
            </a:pPr>
            <a:r>
              <a:rPr lang="en-US" sz="1200" b="1" dirty="0" smtClean="0"/>
              <a:t>June 9,2011</a:t>
            </a:r>
            <a:r>
              <a:rPr lang="en-US" sz="1200" dirty="0" smtClean="0"/>
              <a:t>: Canadian anti-consumerist magazine ad buster registers the domain name occupywallstreet.org </a:t>
            </a:r>
          </a:p>
          <a:p>
            <a:pPr>
              <a:buFont typeface="Wingdings" pitchFamily="2" charset="2"/>
              <a:buChar char="Ø"/>
            </a:pPr>
            <a:r>
              <a:rPr lang="en-US" sz="1200" b="1" dirty="0" smtClean="0"/>
              <a:t>July 13, 2011</a:t>
            </a:r>
            <a:r>
              <a:rPr lang="en-US" sz="1200" dirty="0" smtClean="0"/>
              <a:t>: Ad busters calls for a September 17 protest, where  “20,000 people flood into lower Manhattan, setup tents, Kitchens, and occupy wall street for a few months demanding “ democracy not coporatocracy.</a:t>
            </a:r>
          </a:p>
          <a:p>
            <a:pPr>
              <a:buFont typeface="Wingdings" pitchFamily="2" charset="2"/>
              <a:buChar char="Ø"/>
            </a:pPr>
            <a:r>
              <a:rPr lang="en-US" sz="1200" b="1" dirty="0" smtClean="0">
                <a:effectLst/>
              </a:rPr>
              <a:t>August 2</a:t>
            </a:r>
            <a:r>
              <a:rPr lang="en-US" sz="1200" dirty="0" smtClean="0">
                <a:effectLst/>
              </a:rPr>
              <a:t> – with the "debt-ceiling deadline" of midnight August 2 drawing near</a:t>
            </a:r>
            <a:r>
              <a:rPr lang="en-US" sz="1200" i="1" dirty="0"/>
              <a:t> </a:t>
            </a:r>
            <a:r>
              <a:rPr lang="en-US" sz="1200" dirty="0" smtClean="0">
                <a:effectLst/>
              </a:rPr>
              <a:t>a group calling itself "New Yorkers Against Budget Cuts "chose August 2 to incorporate a "General Assembly" with another group holding a strategy session for OWS. The two groups join in a demonstration at the Charging Bull sculpture, which stands in Bowling Green park in Lower Manhattan, at 4:30 p.m.</a:t>
            </a:r>
          </a:p>
          <a:p>
            <a:pPr>
              <a:buFont typeface="Wingdings" pitchFamily="2" charset="2"/>
              <a:buChar char="Ø"/>
            </a:pPr>
            <a:r>
              <a:rPr lang="en-US" sz="1200" b="1" dirty="0" smtClean="0">
                <a:effectLst/>
              </a:rPr>
              <a:t>September 17</a:t>
            </a:r>
            <a:r>
              <a:rPr lang="en-US" sz="1200" dirty="0" smtClean="0">
                <a:effectLst/>
              </a:rPr>
              <a:t> – The first day of the OWS gathering. An estimated 1,000 people attend on the first day. Officers of the New York City Police Departm</a:t>
            </a:r>
            <a:r>
              <a:rPr lang="en-US" sz="1200" dirty="0" smtClean="0"/>
              <a:t>ent</a:t>
            </a:r>
            <a:r>
              <a:rPr lang="en-US" sz="1200" dirty="0" smtClean="0">
                <a:effectLst/>
              </a:rPr>
              <a:t> (NYPD) prohibited protesters from erecting tents, citing loitering rules</a:t>
            </a:r>
          </a:p>
          <a:p>
            <a:pPr>
              <a:buFont typeface="Wingdings" pitchFamily="2" charset="2"/>
              <a:buChar char="Ø"/>
            </a:pPr>
            <a:r>
              <a:rPr lang="en-US" sz="1200" b="1" dirty="0" smtClean="0">
                <a:effectLst/>
              </a:rPr>
              <a:t>September 20</a:t>
            </a:r>
            <a:r>
              <a:rPr lang="en-US" sz="1200" dirty="0" smtClean="0">
                <a:effectLst/>
              </a:rPr>
              <a:t> – Police arrest mask-wearing protesters, using a law which bans masked gatherings unless part of "a masquerade party or like entertainment".</a:t>
            </a:r>
          </a:p>
          <a:p>
            <a:pPr>
              <a:buFont typeface="Wingdings" pitchFamily="2" charset="2"/>
              <a:buChar char="Ø"/>
            </a:pPr>
            <a:r>
              <a:rPr lang="en-US" sz="1200" b="1" dirty="0" smtClean="0">
                <a:effectLst/>
              </a:rPr>
              <a:t>September 24</a:t>
            </a:r>
            <a:r>
              <a:rPr lang="en-US" sz="1200" dirty="0" smtClean="0">
                <a:effectLst/>
              </a:rPr>
              <a:t> – At least 80 arrests are made by the NYPD after protesters begin marching uptown, forcing the closure of several streets</a:t>
            </a:r>
          </a:p>
          <a:p>
            <a:pPr>
              <a:buFont typeface="Wingdings" pitchFamily="2" charset="2"/>
              <a:buChar char="Ø"/>
            </a:pPr>
            <a:r>
              <a:rPr lang="en-US" sz="1200" b="1" dirty="0" smtClean="0">
                <a:effectLst/>
              </a:rPr>
              <a:t>September 27</a:t>
            </a:r>
            <a:r>
              <a:rPr lang="en-US" sz="1200" dirty="0" smtClean="0">
                <a:effectLst/>
              </a:rPr>
              <a:t> – An OWS afternoon march merged with a rally by postal workers protesting against a five-day delivery week.</a:t>
            </a:r>
            <a:r>
              <a:rPr lang="en-US" sz="1200" baseline="30000" dirty="0"/>
              <a:t> </a:t>
            </a:r>
            <a:r>
              <a:rPr lang="en-US" sz="1200" dirty="0" smtClean="0"/>
              <a:t>NYC</a:t>
            </a:r>
            <a:r>
              <a:rPr lang="en-US" sz="1200" dirty="0" smtClean="0">
                <a:effectLst/>
              </a:rPr>
              <a:t> Councilman Charles Barron visited Zuccotti Park and announced his support for OWS. Later, Dr. Cornel West spoke at the park and opened the daily General Assembly</a:t>
            </a:r>
          </a:p>
          <a:p>
            <a:pPr>
              <a:buFont typeface="Wingdings" pitchFamily="2" charset="2"/>
              <a:buChar char="Ø"/>
            </a:pPr>
            <a:r>
              <a:rPr lang="en-US" sz="1200" b="1" dirty="0" smtClean="0">
                <a:effectLst/>
              </a:rPr>
              <a:t>October 5</a:t>
            </a:r>
            <a:r>
              <a:rPr lang="en-US" sz="1200" dirty="0" smtClean="0">
                <a:effectLst/>
              </a:rPr>
              <a:t> – An estimated 5,000 to 15,000 demonstrators marching from lower Manhattan's Foley Square to Zuccotti Park. The march is mostly peaceful until after nightfall, when some demonstrators are arrested after 200 people storm barricades blocking them from Wall Street</a:t>
            </a:r>
          </a:p>
          <a:p>
            <a:pPr>
              <a:buFont typeface="Wingdings" pitchFamily="2" charset="2"/>
              <a:buChar char="Ø"/>
            </a:pPr>
            <a:r>
              <a:rPr lang="en-US" sz="1200" b="1" dirty="0" smtClean="0">
                <a:effectLst/>
              </a:rPr>
              <a:t>October 13</a:t>
            </a:r>
            <a:r>
              <a:rPr lang="en-US" sz="1200" dirty="0" smtClean="0">
                <a:effectLst/>
              </a:rPr>
              <a:t> – Mayor Bloomberg told demonstrators they would need to clear Zuccotti Park for it to be cleaned. The NYPD issued a statement saying that the protesters would no longer be allowed to keep sleeping equipment in the area</a:t>
            </a:r>
          </a:p>
          <a:p>
            <a:pPr>
              <a:buFont typeface="Wingdings" pitchFamily="2" charset="2"/>
              <a:buChar char="Ø"/>
            </a:pPr>
            <a:r>
              <a:rPr lang="en-US" sz="1200" b="1" dirty="0" smtClean="0">
                <a:effectLst/>
              </a:rPr>
              <a:t>October 16</a:t>
            </a:r>
            <a:r>
              <a:rPr lang="en-US" sz="1200" dirty="0" smtClean="0">
                <a:effectLst/>
              </a:rPr>
              <a:t> – President Obama extended support for the protesters. and the White House issued a statement saying Obama is working for the interests of the 99%</a:t>
            </a:r>
          </a:p>
          <a:p>
            <a:pPr>
              <a:buFont typeface="Wingdings" pitchFamily="2" charset="2"/>
              <a:buChar char="Ø"/>
            </a:pPr>
            <a:r>
              <a:rPr lang="en-US" sz="1200" b="1" dirty="0" smtClean="0">
                <a:effectLst/>
              </a:rPr>
              <a:t>October 26</a:t>
            </a:r>
            <a:r>
              <a:rPr lang="en-US" sz="1200" dirty="0" smtClean="0">
                <a:effectLst/>
              </a:rPr>
              <a:t> – Hundreds of OWS protesters marched near Union Square in support of Iraq War veteran and Occupy Oakland protester Scott Olsen who was in intensive care after being hit by a police-fired projectile</a:t>
            </a:r>
          </a:p>
          <a:p>
            <a:pPr>
              <a:buFont typeface="Wingdings" pitchFamily="2" charset="2"/>
              <a:buChar char="Ø"/>
            </a:pPr>
            <a:endParaRPr lang="en-US" sz="1200" dirty="0" smtClean="0"/>
          </a:p>
          <a:p>
            <a:pPr>
              <a:buFont typeface="Wingdings" pitchFamily="2" charset="2"/>
              <a:buChar char="Ø"/>
            </a:pPr>
            <a:endParaRPr lang="en-US" sz="1600" dirty="0"/>
          </a:p>
        </p:txBody>
      </p:sp>
    </p:spTree>
    <p:extLst>
      <p:ext uri="{BB962C8B-B14F-4D97-AF65-F5344CB8AC3E}">
        <p14:creationId xmlns:p14="http://schemas.microsoft.com/office/powerpoint/2010/main" val="1148280802"/>
      </p:ext>
    </p:extLst>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Algerian" pitchFamily="82" charset="0"/>
              </a:rPr>
              <a:t>Time line of events</a:t>
            </a:r>
            <a:endParaRPr lang="en-US" dirty="0">
              <a:latin typeface="Algerian" pitchFamily="82" charset="0"/>
            </a:endParaRPr>
          </a:p>
        </p:txBody>
      </p:sp>
      <p:sp>
        <p:nvSpPr>
          <p:cNvPr id="3" name="Content Placeholder 2"/>
          <p:cNvSpPr>
            <a:spLocks noGrp="1"/>
          </p:cNvSpPr>
          <p:nvPr>
            <p:ph idx="1"/>
          </p:nvPr>
        </p:nvSpPr>
        <p:spPr/>
        <p:txBody>
          <a:bodyPr>
            <a:normAutofit/>
          </a:bodyPr>
          <a:lstStyle/>
          <a:p>
            <a:pPr>
              <a:buFont typeface="Wingdings" pitchFamily="2" charset="2"/>
              <a:buChar char="Ø"/>
            </a:pPr>
            <a:r>
              <a:rPr lang="en-US" sz="1200" b="1" dirty="0" smtClean="0">
                <a:effectLst/>
              </a:rPr>
              <a:t>November 15 </a:t>
            </a:r>
            <a:r>
              <a:rPr lang="en-US" sz="1200" b="1" i="1" dirty="0" smtClean="0">
                <a:effectLst/>
              </a:rPr>
              <a:t>–</a:t>
            </a:r>
            <a:r>
              <a:rPr lang="en-US" sz="1200" dirty="0" smtClean="0">
                <a:effectLst/>
              </a:rPr>
              <a:t> </a:t>
            </a:r>
            <a:r>
              <a:rPr lang="en-US" sz="1200" i="1" dirty="0" smtClean="0">
                <a:effectLst/>
              </a:rPr>
              <a:t>Occupy Wall Street'</a:t>
            </a:r>
            <a:r>
              <a:rPr lang="en-US" sz="1200" dirty="0" smtClean="0">
                <a:effectLst/>
              </a:rPr>
              <a:t> At about 1am, NYPD began to clear Zuccotti Park. City Councilman Ydanis Rodriguez is reported to have been arrested when he and a group of other protesters tried to push their way through a line of police officers who were trying to prevent additional protesters from entering the park</a:t>
            </a:r>
          </a:p>
          <a:p>
            <a:pPr>
              <a:buFont typeface="Wingdings" pitchFamily="2" charset="2"/>
              <a:buChar char="Ø"/>
            </a:pPr>
            <a:r>
              <a:rPr lang="en-US" sz="1200" b="1" dirty="0" smtClean="0">
                <a:effectLst/>
              </a:rPr>
              <a:t>November 17</a:t>
            </a:r>
            <a:r>
              <a:rPr lang="en-US" sz="1200" dirty="0" smtClean="0">
                <a:effectLst/>
              </a:rPr>
              <a:t> – More than 30,000 demonstrated in and around Zuccotti Park</a:t>
            </a:r>
            <a:r>
              <a:rPr lang="en-US" sz="1200" dirty="0"/>
              <a:t>,</a:t>
            </a:r>
            <a:r>
              <a:rPr lang="en-US" sz="1200" dirty="0" smtClean="0">
                <a:effectLst/>
              </a:rPr>
              <a:t> Union Square, Foley Square, the Brooklyn Bridge, and other locations through the city. A retired Philadelphia police captain, Ray Lewis, protested while wearing his uniform. He was arrested and charged with civil disobedience</a:t>
            </a:r>
          </a:p>
          <a:p>
            <a:pPr>
              <a:buFont typeface="Wingdings" pitchFamily="2" charset="2"/>
              <a:buChar char="Ø"/>
            </a:pPr>
            <a:r>
              <a:rPr lang="en-US" sz="1400" b="1" dirty="0" smtClean="0">
                <a:effectLst/>
              </a:rPr>
              <a:t>December 20</a:t>
            </a:r>
            <a:r>
              <a:rPr lang="en-US" sz="1400" dirty="0" smtClean="0">
                <a:effectLst/>
              </a:rPr>
              <a:t> – Anonymous exposes the personal information of police officers who have evicted OWS protesters; John Adler, president of the Federal Law Enforcement Officers Association, said that revealing such information might allow criminals to seek retribution against police.</a:t>
            </a:r>
          </a:p>
          <a:p>
            <a:pPr>
              <a:buFont typeface="Wingdings" pitchFamily="2" charset="2"/>
              <a:buChar char="Ø"/>
            </a:pPr>
            <a:r>
              <a:rPr lang="en-US" sz="1400" b="1" dirty="0" smtClean="0">
                <a:effectLst/>
              </a:rPr>
              <a:t>January 3</a:t>
            </a:r>
            <a:r>
              <a:rPr lang="en-US" sz="1400" dirty="0" smtClean="0">
                <a:effectLst/>
              </a:rPr>
              <a:t> – Approximately 200 Occupy protesters performed a flash mob at the main concourse of New York's Grand Central Terminal, in protest against President Obama's signing into law of a defense act that the protesters perceived as detrimental to civil liberties. Three people were arrested for disorderly conduct during the flash mob.</a:t>
            </a:r>
          </a:p>
          <a:p>
            <a:pPr>
              <a:buFont typeface="Wingdings" pitchFamily="2" charset="2"/>
              <a:buChar char="Ø"/>
            </a:pPr>
            <a:r>
              <a:rPr lang="en-US" sz="1400" b="1" dirty="0" smtClean="0">
                <a:effectLst/>
              </a:rPr>
              <a:t>March 17</a:t>
            </a:r>
            <a:r>
              <a:rPr lang="en-US" sz="1400" dirty="0" smtClean="0">
                <a:effectLst/>
              </a:rPr>
              <a:t> – Occupy Wall Street demonstrators attempted to reoccupy Zuccotti Park to mark the movement's six month anniversary, but they were soon cleared away by police, who made over 70 arrests</a:t>
            </a:r>
          </a:p>
          <a:p>
            <a:pPr>
              <a:buFont typeface="Wingdings" pitchFamily="2" charset="2"/>
              <a:buChar char="Ø"/>
            </a:pPr>
            <a:r>
              <a:rPr lang="en-US" sz="1400" b="1" dirty="0" smtClean="0">
                <a:effectLst/>
              </a:rPr>
              <a:t>March 24</a:t>
            </a:r>
            <a:r>
              <a:rPr lang="en-US" sz="1400" dirty="0" smtClean="0">
                <a:effectLst/>
              </a:rPr>
              <a:t> – During an anti-police brutality march, 10 protestors were arrested. During a protest held outside of the United Nations headquarters, 4 were arrested</a:t>
            </a:r>
          </a:p>
          <a:p>
            <a:pPr>
              <a:buFont typeface="Wingdings" pitchFamily="2" charset="2"/>
              <a:buChar char="Ø"/>
            </a:pPr>
            <a:r>
              <a:rPr lang="en-US" sz="1400" b="1" dirty="0" smtClean="0">
                <a:effectLst/>
              </a:rPr>
              <a:t>September 17</a:t>
            </a:r>
            <a:r>
              <a:rPr lang="en-US" sz="1400" dirty="0" smtClean="0">
                <a:effectLst/>
              </a:rPr>
              <a:t> – Occupy Wall Street held protests during its one year anniversary, resulting in 70 arrests</a:t>
            </a:r>
          </a:p>
        </p:txBody>
      </p:sp>
    </p:spTree>
    <p:extLst>
      <p:ext uri="{BB962C8B-B14F-4D97-AF65-F5344CB8AC3E}">
        <p14:creationId xmlns:p14="http://schemas.microsoft.com/office/powerpoint/2010/main" val="2788009407"/>
      </p:ext>
    </p:extLst>
  </p:cSld>
  <p:clrMapOvr>
    <a:masterClrMapping/>
  </p:clrMapOvr>
  <mc:AlternateContent xmlns:mc="http://schemas.openxmlformats.org/markup-compatibility/2006">
    <mc:Choice xmlns:p14="http://schemas.microsoft.com/office/powerpoint/2010/main" Requires="p14">
      <p:transition spd="slow" p14:dur="800">
        <p:circle/>
      </p:transition>
    </mc:Choice>
    <mc:Fallback>
      <p:transition spd="slow">
        <p:circl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Algerian" pitchFamily="82" charset="0"/>
              </a:rPr>
              <a:t>PERCIEVED INJUSTICE?</a:t>
            </a:r>
            <a:endParaRPr lang="en-US" dirty="0">
              <a:latin typeface="Algerian" pitchFamily="82" charset="0"/>
            </a:endParaRPr>
          </a:p>
        </p:txBody>
      </p:sp>
      <p:sp>
        <p:nvSpPr>
          <p:cNvPr id="3" name="Content Placeholder 2"/>
          <p:cNvSpPr>
            <a:spLocks noGrp="1"/>
          </p:cNvSpPr>
          <p:nvPr>
            <p:ph idx="1"/>
          </p:nvPr>
        </p:nvSpPr>
        <p:spPr/>
        <p:txBody>
          <a:bodyPr>
            <a:normAutofit/>
          </a:bodyPr>
          <a:lstStyle/>
          <a:p>
            <a:pPr>
              <a:buFont typeface="Wingdings" pitchFamily="2" charset="2"/>
              <a:buChar char="Ø"/>
            </a:pPr>
            <a:r>
              <a:rPr lang="en-US" sz="2000" dirty="0" smtClean="0"/>
              <a:t>99% represents most  of the </a:t>
            </a:r>
            <a:r>
              <a:rPr lang="en-US" sz="2000" dirty="0"/>
              <a:t>American workers who are working class and middle-class income earners who have lost their jobs and their homes because of the brokers and bankers and lack of regulation and oversight by federal agencies </a:t>
            </a:r>
            <a:r>
              <a:rPr lang="en-US" sz="2000" dirty="0" smtClean="0"/>
              <a:t>.These </a:t>
            </a:r>
            <a:r>
              <a:rPr lang="en-US" sz="2000" dirty="0"/>
              <a:t>workers are paying more income tax than many wealthy people and </a:t>
            </a:r>
            <a:r>
              <a:rPr lang="en-US" sz="2000" dirty="0" smtClean="0"/>
              <a:t>even corporations.</a:t>
            </a:r>
          </a:p>
          <a:p>
            <a:pPr>
              <a:buFont typeface="Wingdings" pitchFamily="2" charset="2"/>
              <a:buChar char="Ø"/>
            </a:pPr>
            <a:r>
              <a:rPr lang="en-US" sz="2000" dirty="0" smtClean="0"/>
              <a:t>Many of the brokers reinvested the money into their portfolios instead of giving it back to the community.</a:t>
            </a:r>
          </a:p>
          <a:p>
            <a:pPr>
              <a:buFont typeface="Wingdings" pitchFamily="2" charset="2"/>
              <a:buChar char="Ø"/>
            </a:pPr>
            <a:r>
              <a:rPr lang="en-US" sz="2000" dirty="0" smtClean="0"/>
              <a:t>The protests was almost as big as the Vietnam protests.</a:t>
            </a:r>
          </a:p>
          <a:p>
            <a:pPr>
              <a:buFont typeface="Wingdings" pitchFamily="2" charset="2"/>
              <a:buChar char="Ø"/>
            </a:pPr>
            <a:r>
              <a:rPr lang="en-US" sz="2000" dirty="0" smtClean="0"/>
              <a:t>The 99% are getting run over by our government because bankers are running the country.</a:t>
            </a:r>
          </a:p>
          <a:p>
            <a:pPr>
              <a:buFont typeface="Wingdings" pitchFamily="2" charset="2"/>
              <a:buChar char="Ø"/>
            </a:pPr>
            <a:endParaRPr lang="en-US" sz="2400" dirty="0"/>
          </a:p>
        </p:txBody>
      </p:sp>
    </p:spTree>
    <p:extLst>
      <p:ext uri="{BB962C8B-B14F-4D97-AF65-F5344CB8AC3E}">
        <p14:creationId xmlns:p14="http://schemas.microsoft.com/office/powerpoint/2010/main" val="3552473839"/>
      </p:ext>
    </p:extLst>
  </p:cSld>
  <p:clrMapOvr>
    <a:masterClrMapping/>
  </p:clrMapOvr>
  <p:transition spd="slow">
    <p:pull/>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Algerian" pitchFamily="82" charset="0"/>
              </a:rPr>
              <a:t>Action!!</a:t>
            </a:r>
            <a:endParaRPr lang="en-US" dirty="0">
              <a:latin typeface="Algerian" pitchFamily="82" charset="0"/>
            </a:endParaRPr>
          </a:p>
        </p:txBody>
      </p:sp>
      <p:sp>
        <p:nvSpPr>
          <p:cNvPr id="3" name="Content Placeholder 2"/>
          <p:cNvSpPr>
            <a:spLocks noGrp="1"/>
          </p:cNvSpPr>
          <p:nvPr>
            <p:ph idx="1"/>
          </p:nvPr>
        </p:nvSpPr>
        <p:spPr/>
        <p:txBody>
          <a:bodyPr>
            <a:normAutofit lnSpcReduction="10000"/>
          </a:bodyPr>
          <a:lstStyle/>
          <a:p>
            <a:pPr>
              <a:buFont typeface="Wingdings" pitchFamily="2" charset="2"/>
              <a:buChar char="Ø"/>
            </a:pPr>
            <a:r>
              <a:rPr lang="en-US" sz="2400" dirty="0" smtClean="0"/>
              <a:t>Protestors were marching everywhere at one park the streets had to close down and at least 80 arrests</a:t>
            </a:r>
          </a:p>
          <a:p>
            <a:pPr marL="0" indent="0">
              <a:buNone/>
            </a:pPr>
            <a:endParaRPr lang="en-US" sz="2400" dirty="0" smtClean="0"/>
          </a:p>
          <a:p>
            <a:pPr>
              <a:buFont typeface="Wingdings" pitchFamily="2" charset="2"/>
              <a:buChar char="Ø"/>
            </a:pPr>
            <a:r>
              <a:rPr lang="en-US" sz="2400" dirty="0" smtClean="0"/>
              <a:t>The groups uploaded a video on YouTube</a:t>
            </a:r>
            <a:endParaRPr lang="en-US" sz="2400" dirty="0"/>
          </a:p>
          <a:p>
            <a:pPr marL="0" indent="0">
              <a:buNone/>
            </a:pPr>
            <a:r>
              <a:rPr lang="en-US" sz="2400" dirty="0"/>
              <a:t>t</a:t>
            </a:r>
            <a:r>
              <a:rPr lang="en-US" sz="2400" dirty="0" smtClean="0"/>
              <a:t>hreatening wall street.</a:t>
            </a:r>
          </a:p>
          <a:p>
            <a:pPr>
              <a:buFont typeface="Wingdings" pitchFamily="2" charset="2"/>
              <a:buChar char="Ø"/>
            </a:pPr>
            <a:r>
              <a:rPr lang="en-US" sz="2400" dirty="0" smtClean="0"/>
              <a:t>The protestors marched across the </a:t>
            </a:r>
          </a:p>
          <a:p>
            <a:pPr marL="0" indent="0">
              <a:buNone/>
            </a:pPr>
            <a:r>
              <a:rPr lang="en-US" sz="2400" dirty="0" smtClean="0"/>
              <a:t>Brooklyn bridge and more than 700 arrests </a:t>
            </a:r>
          </a:p>
          <a:p>
            <a:pPr marL="0" indent="0">
              <a:buNone/>
            </a:pPr>
            <a:r>
              <a:rPr lang="en-US" sz="2400" dirty="0" smtClean="0"/>
              <a:t>Were made.</a:t>
            </a:r>
          </a:p>
          <a:p>
            <a:pPr>
              <a:buFont typeface="Wingdings" pitchFamily="2" charset="2"/>
              <a:buChar char="Ø"/>
            </a:pPr>
            <a:r>
              <a:rPr lang="en-US" sz="2400" dirty="0" smtClean="0"/>
              <a:t>Aside from arrest on felony charges, the protestors were charged with; disorderly conduct, resisting arrest, and  obstruction of government administration.</a:t>
            </a:r>
          </a:p>
          <a:p>
            <a:pPr marL="0" indent="0">
              <a:buNone/>
            </a:pPr>
            <a:endParaRPr lang="en-US" sz="2400" dirty="0" smtClean="0"/>
          </a:p>
        </p:txBody>
      </p:sp>
      <p:pic>
        <p:nvPicPr>
          <p:cNvPr id="2050"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248400" y="2057400"/>
            <a:ext cx="1524000" cy="10159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1"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218218" y="3733800"/>
            <a:ext cx="1447800" cy="1085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2" name="Picture 4"/>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400800" y="5562600"/>
            <a:ext cx="1895652" cy="106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40005229"/>
      </p:ext>
    </p:extLst>
  </p:cSld>
  <p:clrMapOvr>
    <a:masterClrMapping/>
  </p:clrMapOvr>
  <mc:AlternateContent xmlns:mc="http://schemas.openxmlformats.org/markup-compatibility/2006">
    <mc:Choice xmlns:p14="http://schemas.microsoft.com/office/powerpoint/2010/main" Requires="p14">
      <p:transition spd="slow" p14:dur="4000">
        <p14:vortex dir="r"/>
      </p:transition>
    </mc:Choice>
    <mc:Fallback>
      <p:transition spd="slow">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latin typeface="Algerian" pitchFamily="82" charset="0"/>
              </a:rPr>
              <a:t>Is it an example of civil disobedience??</a:t>
            </a:r>
            <a:endParaRPr lang="en-US" dirty="0">
              <a:latin typeface="Algerian" pitchFamily="82" charset="0"/>
            </a:endParaRPr>
          </a:p>
        </p:txBody>
      </p:sp>
      <p:sp>
        <p:nvSpPr>
          <p:cNvPr id="3" name="Content Placeholder 2"/>
          <p:cNvSpPr>
            <a:spLocks noGrp="1"/>
          </p:cNvSpPr>
          <p:nvPr>
            <p:ph idx="1"/>
          </p:nvPr>
        </p:nvSpPr>
        <p:spPr/>
        <p:txBody>
          <a:bodyPr>
            <a:normAutofit lnSpcReduction="10000"/>
          </a:bodyPr>
          <a:lstStyle/>
          <a:p>
            <a:pPr>
              <a:buFont typeface="Wingdings" pitchFamily="2" charset="2"/>
              <a:buChar char="Ø"/>
            </a:pPr>
            <a:r>
              <a:rPr lang="en-US" sz="2800" dirty="0" smtClean="0"/>
              <a:t>In our opinion, actions that break existing laws are historically a crucial element of civil disobedience.</a:t>
            </a:r>
          </a:p>
          <a:p>
            <a:pPr>
              <a:buFont typeface="Wingdings" pitchFamily="2" charset="2"/>
              <a:buChar char="Ø"/>
            </a:pPr>
            <a:r>
              <a:rPr lang="en-US" sz="2800" dirty="0" smtClean="0"/>
              <a:t>That’s why its call disobedience, when a law is wrong when it hurts rather than help people because the people that make laws are human, just like anyone they can make mistakes.</a:t>
            </a:r>
          </a:p>
          <a:p>
            <a:pPr>
              <a:buFont typeface="Wingdings" pitchFamily="2" charset="2"/>
              <a:buChar char="Ø"/>
            </a:pPr>
            <a:r>
              <a:rPr lang="en-US" sz="2800" dirty="0" smtClean="0"/>
              <a:t>Its not important just to break these laws, but it is also important to violate them. You have to do it in a way that makes it completely clear of why its being done.</a:t>
            </a:r>
            <a:endParaRPr lang="en-US" sz="2800" dirty="0"/>
          </a:p>
        </p:txBody>
      </p:sp>
      <p:pic>
        <p:nvPicPr>
          <p:cNvPr id="4098" name="Picture 2" descr="File:Day 14 Occupy Wall Street September 30 2011 Shankbone 49.JPG">
            <a:hlinkClick r:id="rId2"/>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rot="20952903">
            <a:off x="2098489" y="5361308"/>
            <a:ext cx="2057400" cy="14478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46494479"/>
      </p:ext>
    </p:extLst>
  </p:cSld>
  <p:clrMapOvr>
    <a:masterClrMapping/>
  </p:clrMapOvr>
  <mc:AlternateContent xmlns:mc="http://schemas.openxmlformats.org/markup-compatibility/2006">
    <mc:Choice xmlns:p14="http://schemas.microsoft.com/office/powerpoint/2010/main" Requires="p14">
      <p:transition spd="slow" p14:dur="1400">
        <p14:ripple/>
      </p:transition>
    </mc:Choice>
    <mc:Fallback>
      <p:transition spd="slow">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Algerian" pitchFamily="82" charset="0"/>
              </a:rPr>
              <a:t>Success!!</a:t>
            </a:r>
            <a:endParaRPr lang="en-US" dirty="0">
              <a:latin typeface="Algerian" pitchFamily="82" charset="0"/>
            </a:endParaRPr>
          </a:p>
        </p:txBody>
      </p:sp>
      <p:sp>
        <p:nvSpPr>
          <p:cNvPr id="3" name="Content Placeholder 2"/>
          <p:cNvSpPr>
            <a:spLocks noGrp="1"/>
          </p:cNvSpPr>
          <p:nvPr>
            <p:ph idx="1"/>
          </p:nvPr>
        </p:nvSpPr>
        <p:spPr/>
        <p:txBody>
          <a:bodyPr>
            <a:normAutofit fontScale="92500" lnSpcReduction="20000"/>
          </a:bodyPr>
          <a:lstStyle/>
          <a:p>
            <a:pPr>
              <a:buFont typeface="Wingdings" pitchFamily="2" charset="2"/>
              <a:buChar char="Ø"/>
            </a:pPr>
            <a:r>
              <a:rPr lang="en-US" sz="2800" dirty="0" smtClean="0"/>
              <a:t>Obviously, occupy wall street captured much needed attention and sparked interests:  It engaged many people who have not much been involved with politics.</a:t>
            </a:r>
          </a:p>
          <a:p>
            <a:pPr>
              <a:buFont typeface="Wingdings" pitchFamily="2" charset="2"/>
              <a:buChar char="Ø"/>
            </a:pPr>
            <a:r>
              <a:rPr lang="en-US" sz="2800" dirty="0" smtClean="0"/>
              <a:t>It also created a new language: The movements iconic slogan “We are the 99 percent” was not only powerful but it was moving as well. It was a very memorable statement.</a:t>
            </a:r>
          </a:p>
          <a:p>
            <a:pPr>
              <a:buFont typeface="Wingdings" pitchFamily="2" charset="2"/>
              <a:buChar char="Ø"/>
            </a:pPr>
            <a:r>
              <a:rPr lang="en-US" sz="2800" dirty="0" smtClean="0"/>
              <a:t>Occupy wall street also raised free speech questions: Occupy Wall Street protester Malcolm Harris was arrested last year during a demonstration on the Brooklyn Bridge. He has since become an important name in a precedent-setting court case about free speech and social media.</a:t>
            </a:r>
          </a:p>
          <a:p>
            <a:pPr>
              <a:buFont typeface="Wingdings" pitchFamily="2" charset="2"/>
              <a:buChar char="Ø"/>
            </a:pPr>
            <a:endParaRPr lang="en-US" sz="2800" dirty="0" smtClean="0"/>
          </a:p>
          <a:p>
            <a:pPr>
              <a:buFont typeface="Wingdings" pitchFamily="2" charset="2"/>
              <a:buChar char="Ø"/>
            </a:pPr>
            <a:endParaRPr lang="en-US" sz="2800" dirty="0"/>
          </a:p>
        </p:txBody>
      </p:sp>
      <p:pic>
        <p:nvPicPr>
          <p:cNvPr id="5124" name="Picture 4" descr="http://www.educationnews.org/wp-content/uploads/2011/10/occupy_wall_street.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324600" y="152400"/>
            <a:ext cx="2425989" cy="1466850"/>
          </a:xfrm>
          <a:prstGeom prst="rect">
            <a:avLst/>
          </a:prstGeom>
          <a:noFill/>
          <a:extLst>
            <a:ext uri="{909E8E84-426E-40DD-AFC4-6F175D3DCCD1}">
              <a14:hiddenFill xmlns:a14="http://schemas.microsoft.com/office/drawing/2010/main">
                <a:solidFill>
                  <a:srgbClr val="FFFFFF"/>
                </a:solidFill>
              </a14:hiddenFill>
            </a:ext>
          </a:extLst>
        </p:spPr>
      </p:pic>
      <p:pic>
        <p:nvPicPr>
          <p:cNvPr id="5125" name="Picture 5" descr="C:\Users\1100228481\AppData\Local\Microsoft\Windows\Temporary Internet Files\Content.IE5\2FI4CN99\MP900384725[1].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371600" y="0"/>
            <a:ext cx="856520" cy="146473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65520914"/>
      </p:ext>
    </p:extLst>
  </p:cSld>
  <p:clrMapOvr>
    <a:masterClrMapping/>
  </p:clrMapOvr>
  <mc:AlternateContent xmlns:mc="http://schemas.openxmlformats.org/markup-compatibility/2006">
    <mc:Choice xmlns:p14="http://schemas.microsoft.com/office/powerpoint/2010/main" Requires="p14">
      <p:transition spd="slow" p14:dur="1400">
        <p14:doors dir="vert"/>
      </p:transition>
    </mc:Choice>
    <mc:Fallback>
      <p:transition spd="slow">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Algerian" pitchFamily="82" charset="0"/>
              </a:rPr>
              <a:t>Thoreau’s concept</a:t>
            </a:r>
            <a:endParaRPr lang="en-US" dirty="0">
              <a:latin typeface="Algerian" pitchFamily="82" charset="0"/>
            </a:endParaRPr>
          </a:p>
        </p:txBody>
      </p:sp>
      <p:sp>
        <p:nvSpPr>
          <p:cNvPr id="3" name="Text Placeholder 2"/>
          <p:cNvSpPr>
            <a:spLocks noGrp="1"/>
          </p:cNvSpPr>
          <p:nvPr>
            <p:ph type="body" idx="1"/>
          </p:nvPr>
        </p:nvSpPr>
        <p:spPr/>
        <p:txBody>
          <a:bodyPr/>
          <a:lstStyle/>
          <a:p>
            <a:r>
              <a:rPr lang="en-US" dirty="0" smtClean="0"/>
              <a:t>Thoreau's concept</a:t>
            </a:r>
            <a:endParaRPr lang="en-US" dirty="0"/>
          </a:p>
        </p:txBody>
      </p:sp>
      <p:sp>
        <p:nvSpPr>
          <p:cNvPr id="4" name="Content Placeholder 3"/>
          <p:cNvSpPr>
            <a:spLocks noGrp="1"/>
          </p:cNvSpPr>
          <p:nvPr>
            <p:ph sz="half" idx="2"/>
          </p:nvPr>
        </p:nvSpPr>
        <p:spPr/>
        <p:txBody>
          <a:bodyPr>
            <a:normAutofit/>
          </a:bodyPr>
          <a:lstStyle/>
          <a:p>
            <a:pPr>
              <a:buFont typeface="Wingdings" pitchFamily="2" charset="2"/>
              <a:buChar char="Ø"/>
            </a:pPr>
            <a:r>
              <a:rPr lang="en-US" sz="1800" dirty="0" smtClean="0"/>
              <a:t>Civil Disobedience" is an analysis of the individual’s relationship to the state that focuses on why men obey governmental law even when they believe it to be unjust.</a:t>
            </a:r>
          </a:p>
          <a:p>
            <a:pPr>
              <a:buFont typeface="Wingdings" pitchFamily="2" charset="2"/>
              <a:buChar char="Ø"/>
            </a:pPr>
            <a:r>
              <a:rPr lang="en-US" sz="1800" dirty="0" smtClean="0"/>
              <a:t>"Civil Disobedience" was Thoreau’s response to his 1846 imprisonment for refusing to pay a poll tax that violated his conscience.</a:t>
            </a:r>
            <a:endParaRPr lang="en-US" sz="1800" dirty="0"/>
          </a:p>
        </p:txBody>
      </p:sp>
      <p:sp>
        <p:nvSpPr>
          <p:cNvPr id="5" name="Text Placeholder 4"/>
          <p:cNvSpPr>
            <a:spLocks noGrp="1"/>
          </p:cNvSpPr>
          <p:nvPr>
            <p:ph type="body" sz="quarter" idx="3"/>
          </p:nvPr>
        </p:nvSpPr>
        <p:spPr/>
        <p:txBody>
          <a:bodyPr/>
          <a:lstStyle/>
          <a:p>
            <a:r>
              <a:rPr lang="en-US" dirty="0" smtClean="0"/>
              <a:t>Occupy wall street</a:t>
            </a:r>
            <a:endParaRPr lang="en-US" dirty="0"/>
          </a:p>
        </p:txBody>
      </p:sp>
      <p:sp>
        <p:nvSpPr>
          <p:cNvPr id="6" name="Content Placeholder 5"/>
          <p:cNvSpPr>
            <a:spLocks noGrp="1"/>
          </p:cNvSpPr>
          <p:nvPr>
            <p:ph sz="quarter" idx="4"/>
          </p:nvPr>
        </p:nvSpPr>
        <p:spPr/>
        <p:txBody>
          <a:bodyPr>
            <a:normAutofit/>
          </a:bodyPr>
          <a:lstStyle/>
          <a:p>
            <a:pPr>
              <a:buFont typeface="Wingdings" pitchFamily="2" charset="2"/>
              <a:buChar char="Ø"/>
            </a:pPr>
            <a:r>
              <a:rPr lang="en-US" sz="1800" dirty="0" smtClean="0"/>
              <a:t>Protestors didn’t think it was fair that they had to pay higher taxes than those that were wealthier than them. This was unjust. </a:t>
            </a:r>
          </a:p>
          <a:p>
            <a:pPr>
              <a:buFont typeface="Wingdings" pitchFamily="2" charset="2"/>
              <a:buChar char="Ø"/>
            </a:pPr>
            <a:r>
              <a:rPr lang="en-US" sz="1800" dirty="0" smtClean="0"/>
              <a:t>The protestors response was the “occupy wall street”.</a:t>
            </a:r>
            <a:endParaRPr lang="en-US" sz="1800" dirty="0"/>
          </a:p>
        </p:txBody>
      </p:sp>
      <p:pic>
        <p:nvPicPr>
          <p:cNvPr id="6146" name="Picture 2" descr="C:\Users\1100228481\AppData\Local\Microsoft\Windows\Temporary Internet Files\Content.IE5\9A8TYJX0\MC900351700[1].wm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581400" y="4800600"/>
            <a:ext cx="1584356" cy="179560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80033722"/>
      </p:ext>
    </p:extLst>
  </p:cSld>
  <p:clrMapOvr>
    <a:masterClrMapping/>
  </p:clrMapOvr>
  <mc:AlternateContent xmlns:mc="http://schemas.openxmlformats.org/markup-compatibility/2006">
    <mc:Choice xmlns:p14="http://schemas.microsoft.com/office/powerpoint/2010/main" Requires="p14">
      <p:transition spd="slow" p14:dur="1600">
        <p14:conveyor dir="l"/>
      </p:transition>
    </mc:Choice>
    <mc:Fallback>
      <p:transition spd="slow">
        <p:fade/>
      </p:transition>
    </mc:Fallback>
  </mc:AlternateContent>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68</TotalTime>
  <Words>668</Words>
  <Application>Microsoft Office PowerPoint</Application>
  <PresentationFormat>On-screen Show (4:3)</PresentationFormat>
  <Paragraphs>54</Paragraphs>
  <Slides>8</Slides>
  <Notes>1</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Office Theme</vt:lpstr>
      <vt:lpstr>Occupy Wall Street</vt:lpstr>
      <vt:lpstr>Time Line of events</vt:lpstr>
      <vt:lpstr>Time line of events</vt:lpstr>
      <vt:lpstr>PERCIEVED INJUSTICE?</vt:lpstr>
      <vt:lpstr>Action!!</vt:lpstr>
      <vt:lpstr>Is it an example of civil disobedience??</vt:lpstr>
      <vt:lpstr>Success!!</vt:lpstr>
      <vt:lpstr>Thoreau’s concept</vt:lpstr>
    </vt:vector>
  </TitlesOfParts>
  <Company>FCSS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Occupy Wall Street</dc:title>
  <dc:creator>Windows User</dc:creator>
  <cp:lastModifiedBy>Windows User</cp:lastModifiedBy>
  <cp:revision>9</cp:revision>
  <dcterms:created xsi:type="dcterms:W3CDTF">2013-11-22T16:07:03Z</dcterms:created>
  <dcterms:modified xsi:type="dcterms:W3CDTF">2013-11-22T17:15:06Z</dcterms:modified>
</cp:coreProperties>
</file>